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200" d="100"/>
          <a:sy n="200" d="100"/>
        </p:scale>
        <p:origin x="-2141" y="-2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8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80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0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50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88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32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84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36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49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232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7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A1DF7-758F-4EF0-A019-330F45C81B70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DC38A-2F65-42D1-9095-BF8BADF04A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34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72929" y="2857467"/>
            <a:ext cx="626076" cy="191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799005" y="2857466"/>
            <a:ext cx="626076" cy="191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425081" y="2857466"/>
            <a:ext cx="626076" cy="191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044511" y="2857003"/>
            <a:ext cx="626076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051157" y="3048730"/>
            <a:ext cx="626076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colade ouvrante 16"/>
          <p:cNvSpPr/>
          <p:nvPr/>
        </p:nvSpPr>
        <p:spPr>
          <a:xfrm>
            <a:off x="2449096" y="2219633"/>
            <a:ext cx="96728" cy="593123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77233" y="2857465"/>
            <a:ext cx="626076" cy="1912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Ellipse 22"/>
          <p:cNvSpPr/>
          <p:nvPr/>
        </p:nvSpPr>
        <p:spPr>
          <a:xfrm>
            <a:off x="3054892" y="2893874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Ellipse 23"/>
          <p:cNvSpPr/>
          <p:nvPr/>
        </p:nvSpPr>
        <p:spPr>
          <a:xfrm>
            <a:off x="3677360" y="2882313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Ellipse 24"/>
          <p:cNvSpPr/>
          <p:nvPr/>
        </p:nvSpPr>
        <p:spPr>
          <a:xfrm>
            <a:off x="4307448" y="2882313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Ellipse 26"/>
          <p:cNvSpPr/>
          <p:nvPr/>
        </p:nvSpPr>
        <p:spPr>
          <a:xfrm>
            <a:off x="4914352" y="2882313"/>
            <a:ext cx="118716" cy="1327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Ellipse 27"/>
          <p:cNvSpPr/>
          <p:nvPr/>
        </p:nvSpPr>
        <p:spPr>
          <a:xfrm>
            <a:off x="2417921" y="2888690"/>
            <a:ext cx="118716" cy="1327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Accolade ouvrante 28"/>
          <p:cNvSpPr/>
          <p:nvPr/>
        </p:nvSpPr>
        <p:spPr>
          <a:xfrm>
            <a:off x="3073649" y="2214450"/>
            <a:ext cx="96728" cy="593123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204883" y="2214450"/>
            <a:ext cx="656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1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783890" y="2203651"/>
            <a:ext cx="656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2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Accolade ouvrante 31"/>
          <p:cNvSpPr/>
          <p:nvPr/>
        </p:nvSpPr>
        <p:spPr>
          <a:xfrm>
            <a:off x="4944566" y="2214450"/>
            <a:ext cx="96728" cy="593123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654807" y="2203651"/>
            <a:ext cx="656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N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2047201" y="2562677"/>
            <a:ext cx="3504332" cy="267484"/>
            <a:chOff x="2047201" y="2562677"/>
            <a:chExt cx="3504332" cy="267484"/>
          </a:xfrm>
        </p:grpSpPr>
        <p:sp>
          <p:nvSpPr>
            <p:cNvPr id="34" name="ZoneTexte 33"/>
            <p:cNvSpPr txBox="1"/>
            <p:nvPr/>
          </p:nvSpPr>
          <p:spPr>
            <a:xfrm>
              <a:off x="2047201" y="2568551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 smtClean="0"/>
                <a:t>1</a:t>
              </a:r>
              <a:endParaRPr lang="en-GB" sz="1100" baseline="-250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656051" y="2566593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/>
                <a:t>2</a:t>
              </a:r>
              <a:endParaRPr lang="en-GB" sz="1100" baseline="-250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503765" y="2564635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noProof="1" smtClean="0"/>
                <a:t>x</a:t>
              </a:r>
              <a:r>
                <a:rPr lang="fr-FR" sz="1100" baseline="-25000" noProof="1" smtClean="0"/>
                <a:t>N</a:t>
              </a:r>
              <a:endParaRPr lang="fr-FR" sz="1100" baseline="-25000" noProof="1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5112611" y="2562677"/>
              <a:ext cx="4389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 smtClean="0"/>
                <a:t>N+1</a:t>
              </a:r>
              <a:endParaRPr lang="en-GB" sz="1100" baseline="-25000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3251708" y="2564635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/>
                <a:t>i</a:t>
              </a:r>
              <a:endParaRPr lang="en-GB" sz="1100" baseline="-25000" dirty="0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2334061" y="3046914"/>
            <a:ext cx="2922672" cy="276711"/>
            <a:chOff x="2329141" y="2562677"/>
            <a:chExt cx="2922672" cy="276711"/>
          </a:xfrm>
        </p:grpSpPr>
        <p:sp>
          <p:nvSpPr>
            <p:cNvPr id="40" name="ZoneTexte 39"/>
            <p:cNvSpPr txBox="1"/>
            <p:nvPr/>
          </p:nvSpPr>
          <p:spPr>
            <a:xfrm>
              <a:off x="2329141" y="2568551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u</a:t>
              </a:r>
              <a:r>
                <a:rPr lang="fr-FR" sz="1100" baseline="-25000" dirty="0" smtClean="0">
                  <a:solidFill>
                    <a:srgbClr val="FF0000"/>
                  </a:solidFill>
                </a:rPr>
                <a:t>1</a:t>
              </a:r>
              <a:endParaRPr lang="en-GB" sz="11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2960851" y="2566593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solidFill>
                    <a:schemeClr val="accent6"/>
                  </a:solidFill>
                </a:rPr>
                <a:t>u</a:t>
              </a:r>
              <a:r>
                <a:rPr lang="fr-FR" sz="1100" baseline="-25000" dirty="0" smtClean="0">
                  <a:solidFill>
                    <a:schemeClr val="accent6"/>
                  </a:solidFill>
                </a:rPr>
                <a:t>2</a:t>
              </a:r>
              <a:endParaRPr lang="en-GB" sz="1100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812891" y="2562677"/>
              <a:ext cx="4389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err="1" smtClean="0">
                  <a:solidFill>
                    <a:srgbClr val="FF0000"/>
                  </a:solidFill>
                </a:rPr>
                <a:t>u</a:t>
              </a:r>
              <a:r>
                <a:rPr lang="fr-FR" sz="1100" baseline="-25000" dirty="0" err="1" smtClean="0">
                  <a:solidFill>
                    <a:srgbClr val="FF0000"/>
                  </a:solidFill>
                </a:rPr>
                <a:t>N</a:t>
              </a:r>
              <a:endParaRPr lang="en-GB" sz="11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601069" y="2577778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noProof="1" smtClean="0">
                  <a:solidFill>
                    <a:schemeClr val="accent6"/>
                  </a:solidFill>
                </a:rPr>
                <a:t>u</a:t>
              </a:r>
              <a:r>
                <a:rPr lang="en-GB" sz="1100" baseline="-25000" noProof="1" smtClean="0">
                  <a:solidFill>
                    <a:schemeClr val="accent6"/>
                  </a:solidFill>
                </a:rPr>
                <a:t>i</a:t>
              </a:r>
              <a:endParaRPr lang="en-GB" sz="1100" baseline="-25000" noProof="1">
                <a:solidFill>
                  <a:schemeClr val="accent6"/>
                </a:solidFill>
              </a:endParaRPr>
            </a:p>
          </p:txBody>
        </p:sp>
      </p:grpSp>
      <p:cxnSp>
        <p:nvCxnSpPr>
          <p:cNvPr id="45" name="Connecteur droit avec flèche 44"/>
          <p:cNvCxnSpPr/>
          <p:nvPr/>
        </p:nvCxnSpPr>
        <p:spPr>
          <a:xfrm>
            <a:off x="3777779" y="3313017"/>
            <a:ext cx="678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3701568" y="3313016"/>
            <a:ext cx="893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1" smtClean="0">
                <a:solidFill>
                  <a:schemeClr val="accent1"/>
                </a:solidFill>
              </a:rPr>
              <a:t>Velocity &gt; 0</a:t>
            </a:r>
            <a:endParaRPr lang="fr-FR" sz="1100" baseline="-25000" noProof="1">
              <a:solidFill>
                <a:schemeClr val="accent1"/>
              </a:solidFill>
            </a:endParaRPr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3570445" y="2551486"/>
            <a:ext cx="67895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3494234" y="2551485"/>
            <a:ext cx="893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1" smtClean="0">
                <a:solidFill>
                  <a:schemeClr val="accent1"/>
                </a:solidFill>
              </a:rPr>
              <a:t>Velocity &lt; 0</a:t>
            </a:r>
            <a:endParaRPr lang="fr-FR" sz="1100" baseline="-25000" noProof="1">
              <a:solidFill>
                <a:schemeClr val="accent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451107" y="2886730"/>
            <a:ext cx="579007" cy="132734"/>
          </a:xfrm>
          <a:prstGeom prst="rect">
            <a:avLst/>
          </a:prstGeom>
          <a:noFill/>
          <a:ln w="22225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Connecteur droit avec flèche 52"/>
          <p:cNvCxnSpPr/>
          <p:nvPr/>
        </p:nvCxnSpPr>
        <p:spPr>
          <a:xfrm flipH="1" flipV="1">
            <a:off x="3616289" y="3088553"/>
            <a:ext cx="156" cy="39759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3078407" y="3440935"/>
            <a:ext cx="6563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accent2"/>
                </a:solidFill>
              </a:rPr>
              <a:t>Control volume</a:t>
            </a:r>
            <a:endParaRPr lang="en-GB" sz="11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3325510" y="3062790"/>
                <a:ext cx="201529" cy="164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7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GB" sz="7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510" y="3062790"/>
                <a:ext cx="201529" cy="164404"/>
              </a:xfrm>
              <a:prstGeom prst="rect">
                <a:avLst/>
              </a:prstGeom>
              <a:blipFill rotWithShape="0">
                <a:blip r:embed="rId2"/>
                <a:stretch>
                  <a:fillRect l="-6061" r="-6061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ZoneTexte 49"/>
              <p:cNvSpPr txBox="1"/>
              <p:nvPr/>
            </p:nvSpPr>
            <p:spPr>
              <a:xfrm>
                <a:off x="3950681" y="3061047"/>
                <a:ext cx="187103" cy="164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7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GB" sz="7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0" name="ZoneText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681" y="3061047"/>
                <a:ext cx="187103" cy="164404"/>
              </a:xfrm>
              <a:prstGeom prst="rect">
                <a:avLst/>
              </a:prstGeom>
              <a:blipFill rotWithShape="0">
                <a:blip r:embed="rId3"/>
                <a:stretch>
                  <a:fillRect l="-6452" r="-6452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1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2172929" y="2857467"/>
            <a:ext cx="626076" cy="191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2799005" y="2857466"/>
            <a:ext cx="626076" cy="191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3425081" y="2857466"/>
            <a:ext cx="626076" cy="191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5" name="Connecteur droit 54"/>
          <p:cNvCxnSpPr/>
          <p:nvPr/>
        </p:nvCxnSpPr>
        <p:spPr>
          <a:xfrm>
            <a:off x="4044511" y="2857003"/>
            <a:ext cx="626076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4051157" y="3048730"/>
            <a:ext cx="626076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ccolade ouvrante 56"/>
          <p:cNvSpPr/>
          <p:nvPr/>
        </p:nvSpPr>
        <p:spPr>
          <a:xfrm>
            <a:off x="2449096" y="2219633"/>
            <a:ext cx="96728" cy="593123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3062352" y="2882313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Ellipse 60"/>
          <p:cNvSpPr/>
          <p:nvPr/>
        </p:nvSpPr>
        <p:spPr>
          <a:xfrm>
            <a:off x="3682281" y="2882313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Ellipse 61"/>
          <p:cNvSpPr/>
          <p:nvPr/>
        </p:nvSpPr>
        <p:spPr>
          <a:xfrm>
            <a:off x="4323873" y="2882313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Ellipse 63"/>
          <p:cNvSpPr/>
          <p:nvPr/>
        </p:nvSpPr>
        <p:spPr>
          <a:xfrm>
            <a:off x="2417614" y="2888690"/>
            <a:ext cx="118716" cy="1327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ZoneTexte 65"/>
          <p:cNvSpPr txBox="1"/>
          <p:nvPr/>
        </p:nvSpPr>
        <p:spPr>
          <a:xfrm>
            <a:off x="2204883" y="2214450"/>
            <a:ext cx="656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1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Accolade ouvrante 67"/>
          <p:cNvSpPr/>
          <p:nvPr/>
        </p:nvSpPr>
        <p:spPr>
          <a:xfrm>
            <a:off x="4306374" y="2214450"/>
            <a:ext cx="96728" cy="593123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4016615" y="2203651"/>
            <a:ext cx="656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N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6" name="Groupe 75"/>
          <p:cNvGrpSpPr/>
          <p:nvPr/>
        </p:nvGrpSpPr>
        <p:grpSpPr>
          <a:xfrm>
            <a:off x="2021968" y="3046914"/>
            <a:ext cx="2924992" cy="279817"/>
            <a:chOff x="2017048" y="2562677"/>
            <a:chExt cx="2924992" cy="279817"/>
          </a:xfrm>
        </p:grpSpPr>
        <p:sp>
          <p:nvSpPr>
            <p:cNvPr id="77" name="ZoneTexte 76"/>
            <p:cNvSpPr txBox="1"/>
            <p:nvPr/>
          </p:nvSpPr>
          <p:spPr>
            <a:xfrm>
              <a:off x="2017048" y="2568551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u</a:t>
              </a:r>
              <a:r>
                <a:rPr lang="fr-FR" sz="1100" baseline="-25000" dirty="0" smtClean="0">
                  <a:solidFill>
                    <a:srgbClr val="FF0000"/>
                  </a:solidFill>
                </a:rPr>
                <a:t>1</a:t>
              </a:r>
              <a:endParaRPr lang="en-GB" sz="11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4173792" y="2562677"/>
              <a:ext cx="4156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solidFill>
                    <a:schemeClr val="accent6"/>
                  </a:solidFill>
                </a:rPr>
                <a:t>u</a:t>
              </a:r>
              <a:r>
                <a:rPr lang="fr-FR" sz="1100" baseline="-25000" dirty="0" smtClean="0">
                  <a:solidFill>
                    <a:schemeClr val="accent6"/>
                  </a:solidFill>
                </a:rPr>
                <a:t>N+1</a:t>
              </a:r>
              <a:endParaRPr lang="en-GB" sz="1100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2979080" y="2577778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noProof="1" smtClean="0">
                  <a:solidFill>
                    <a:schemeClr val="accent6"/>
                  </a:solidFill>
                </a:rPr>
                <a:t>u</a:t>
              </a:r>
              <a:r>
                <a:rPr lang="en-GB" sz="1100" baseline="-25000" noProof="1">
                  <a:solidFill>
                    <a:schemeClr val="accent6"/>
                  </a:solidFill>
                </a:rPr>
                <a:t>i</a:t>
              </a:r>
            </a:p>
          </p:txBody>
        </p:sp>
        <p:sp>
          <p:nvSpPr>
            <p:cNvPr id="107" name="ZoneTexte 106"/>
            <p:cNvSpPr txBox="1"/>
            <p:nvPr/>
          </p:nvSpPr>
          <p:spPr>
            <a:xfrm>
              <a:off x="3607339" y="2580884"/>
              <a:ext cx="372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noProof="1" smtClean="0">
                  <a:solidFill>
                    <a:schemeClr val="accent6"/>
                  </a:solidFill>
                </a:rPr>
                <a:t>u</a:t>
              </a:r>
              <a:r>
                <a:rPr lang="en-GB" sz="1100" baseline="-25000" noProof="1">
                  <a:solidFill>
                    <a:schemeClr val="accent6"/>
                  </a:solidFill>
                </a:rPr>
                <a:t>N</a:t>
              </a:r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2324467" y="2575551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noProof="1" smtClean="0">
                  <a:solidFill>
                    <a:schemeClr val="accent6"/>
                  </a:solidFill>
                </a:rPr>
                <a:t>u</a:t>
              </a:r>
              <a:r>
                <a:rPr lang="en-GB" sz="1100" baseline="-25000" noProof="1">
                  <a:solidFill>
                    <a:schemeClr val="accent6"/>
                  </a:solidFill>
                </a:rPr>
                <a:t>2</a:t>
              </a:r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4505943" y="2580884"/>
              <a:ext cx="43609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solidFill>
                    <a:srgbClr val="FF0000"/>
                  </a:solidFill>
                </a:rPr>
                <a:t>u</a:t>
              </a:r>
              <a:r>
                <a:rPr lang="fr-FR" sz="1100" baseline="-25000" dirty="0" smtClean="0">
                  <a:solidFill>
                    <a:srgbClr val="FF0000"/>
                  </a:solidFill>
                </a:rPr>
                <a:t>N+2</a:t>
              </a:r>
              <a:endParaRPr lang="en-GB" sz="1100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2817377" y="2876138"/>
            <a:ext cx="579007" cy="143326"/>
          </a:xfrm>
          <a:prstGeom prst="rect">
            <a:avLst/>
          </a:prstGeom>
          <a:noFill/>
          <a:ln w="22225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Connecteur droit avec flèche 86"/>
          <p:cNvCxnSpPr/>
          <p:nvPr/>
        </p:nvCxnSpPr>
        <p:spPr>
          <a:xfrm flipH="1" flipV="1">
            <a:off x="2985715" y="3061047"/>
            <a:ext cx="156" cy="39759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2947924" y="3264227"/>
            <a:ext cx="6563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accent2"/>
                </a:solidFill>
              </a:rPr>
              <a:t>Control volume</a:t>
            </a:r>
            <a:endParaRPr lang="en-GB" sz="11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ZoneTexte 88"/>
              <p:cNvSpPr txBox="1"/>
              <p:nvPr/>
            </p:nvSpPr>
            <p:spPr>
              <a:xfrm>
                <a:off x="2713378" y="3062790"/>
                <a:ext cx="201529" cy="164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7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GB" sz="7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9" name="ZoneText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378" y="3062790"/>
                <a:ext cx="201529" cy="164404"/>
              </a:xfrm>
              <a:prstGeom prst="rect">
                <a:avLst/>
              </a:prstGeom>
              <a:blipFill rotWithShape="0">
                <a:blip r:embed="rId2"/>
                <a:stretch>
                  <a:fillRect l="-6061" r="-6061" b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ZoneTexte 89"/>
              <p:cNvSpPr txBox="1"/>
              <p:nvPr/>
            </p:nvSpPr>
            <p:spPr>
              <a:xfrm>
                <a:off x="3316009" y="3061047"/>
                <a:ext cx="187103" cy="164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7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7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GB" sz="7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0" name="ZoneText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009" y="3061047"/>
                <a:ext cx="187103" cy="164404"/>
              </a:xfrm>
              <a:prstGeom prst="rect">
                <a:avLst/>
              </a:prstGeom>
              <a:blipFill rotWithShape="0">
                <a:blip r:embed="rId3"/>
                <a:stretch>
                  <a:fillRect l="-6452" r="-6452" b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ZoneTexte 97"/>
          <p:cNvSpPr txBox="1"/>
          <p:nvPr/>
        </p:nvSpPr>
        <p:spPr>
          <a:xfrm>
            <a:off x="1504172" y="2746832"/>
            <a:ext cx="7266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Ghost node Left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4619012" y="2739613"/>
            <a:ext cx="8264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Ghost node Right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04" name="Ellipse 103"/>
          <p:cNvSpPr/>
          <p:nvPr/>
        </p:nvSpPr>
        <p:spPr>
          <a:xfrm>
            <a:off x="2111528" y="2888690"/>
            <a:ext cx="118716" cy="1327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Connecteur droit 48"/>
          <p:cNvCxnSpPr/>
          <p:nvPr/>
        </p:nvCxnSpPr>
        <p:spPr>
          <a:xfrm>
            <a:off x="4662435" y="2862877"/>
            <a:ext cx="0" cy="18991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e 47"/>
          <p:cNvGrpSpPr/>
          <p:nvPr/>
        </p:nvGrpSpPr>
        <p:grpSpPr>
          <a:xfrm>
            <a:off x="2047201" y="2562677"/>
            <a:ext cx="2828057" cy="267484"/>
            <a:chOff x="2047201" y="2562677"/>
            <a:chExt cx="2828057" cy="267484"/>
          </a:xfrm>
        </p:grpSpPr>
        <p:sp>
          <p:nvSpPr>
            <p:cNvPr id="50" name="ZoneTexte 49"/>
            <p:cNvSpPr txBox="1"/>
            <p:nvPr/>
          </p:nvSpPr>
          <p:spPr>
            <a:xfrm>
              <a:off x="2047201" y="2568551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 smtClean="0"/>
                <a:t>1</a:t>
              </a:r>
              <a:endParaRPr lang="en-GB" sz="1100" baseline="-250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2656051" y="2566593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/>
                <a:t>2</a:t>
              </a:r>
              <a:endParaRPr lang="en-GB" sz="1100" baseline="-250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900515" y="2564635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noProof="1" smtClean="0"/>
                <a:t>x</a:t>
              </a:r>
              <a:r>
                <a:rPr lang="fr-FR" sz="1100" baseline="-25000" noProof="1"/>
                <a:t>N</a:t>
              </a: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4436336" y="2562677"/>
              <a:ext cx="4389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 smtClean="0"/>
                <a:t>N+1</a:t>
              </a:r>
              <a:endParaRPr lang="en-GB" sz="1100" baseline="-250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3283458" y="2564635"/>
              <a:ext cx="315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x</a:t>
              </a:r>
              <a:r>
                <a:rPr lang="fr-FR" sz="1100" baseline="-25000" dirty="0" smtClean="0"/>
                <a:t>i</a:t>
              </a:r>
              <a:endParaRPr lang="en-GB" sz="1100" baseline="-25000" dirty="0"/>
            </a:p>
          </p:txBody>
        </p:sp>
      </p:grpSp>
      <p:sp>
        <p:nvSpPr>
          <p:cNvPr id="106" name="Ellipse 105"/>
          <p:cNvSpPr/>
          <p:nvPr/>
        </p:nvSpPr>
        <p:spPr>
          <a:xfrm>
            <a:off x="4602293" y="2882385"/>
            <a:ext cx="118716" cy="1327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42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e 43"/>
          <p:cNvGrpSpPr/>
          <p:nvPr/>
        </p:nvGrpSpPr>
        <p:grpSpPr>
          <a:xfrm>
            <a:off x="679347" y="1084610"/>
            <a:ext cx="11217671" cy="5075097"/>
            <a:chOff x="679347" y="1084610"/>
            <a:chExt cx="11217671" cy="5075097"/>
          </a:xfrm>
        </p:grpSpPr>
        <p:grpSp>
          <p:nvGrpSpPr>
            <p:cNvPr id="43" name="Groupe 42"/>
            <p:cNvGrpSpPr/>
            <p:nvPr/>
          </p:nvGrpSpPr>
          <p:grpSpPr>
            <a:xfrm>
              <a:off x="679347" y="1084610"/>
              <a:ext cx="4583533" cy="5075097"/>
              <a:chOff x="679347" y="1084610"/>
              <a:chExt cx="4583533" cy="5075097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679347" y="2559771"/>
                <a:ext cx="2174789" cy="359993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1394117" y="1741340"/>
                <a:ext cx="733167" cy="186999"/>
              </a:xfrm>
              <a:prstGeom prst="ellipse">
                <a:avLst/>
              </a:prstGeom>
              <a:pattFill prst="pct50">
                <a:fgClr>
                  <a:srgbClr val="FF0000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Ellipse 21"/>
              <p:cNvSpPr/>
              <p:nvPr/>
            </p:nvSpPr>
            <p:spPr>
              <a:xfrm rot="5400000">
                <a:off x="2491534" y="5704842"/>
                <a:ext cx="716691" cy="193039"/>
              </a:xfrm>
              <a:prstGeom prst="ellipse">
                <a:avLst/>
              </a:prstGeom>
              <a:pattFill prst="pct50">
                <a:fgClr>
                  <a:schemeClr val="accent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orme libre 23"/>
              <p:cNvSpPr/>
              <p:nvPr/>
            </p:nvSpPr>
            <p:spPr>
              <a:xfrm>
                <a:off x="1225207" y="2560319"/>
                <a:ext cx="258153" cy="3599385"/>
              </a:xfrm>
              <a:custGeom>
                <a:avLst/>
                <a:gdLst>
                  <a:gd name="connsiteX0" fmla="*/ 258153 w 258153"/>
                  <a:gd name="connsiteY0" fmla="*/ 2499360 h 2499360"/>
                  <a:gd name="connsiteX1" fmla="*/ 34633 w 258153"/>
                  <a:gd name="connsiteY1" fmla="*/ 1239520 h 2499360"/>
                  <a:gd name="connsiteX2" fmla="*/ 4153 w 258153"/>
                  <a:gd name="connsiteY2" fmla="*/ 0 h 249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53" h="2499360">
                    <a:moveTo>
                      <a:pt x="258153" y="2499360"/>
                    </a:moveTo>
                    <a:cubicBezTo>
                      <a:pt x="167559" y="2077720"/>
                      <a:pt x="76966" y="1656080"/>
                      <a:pt x="34633" y="1239520"/>
                    </a:cubicBezTo>
                    <a:cubicBezTo>
                      <a:pt x="-7700" y="822960"/>
                      <a:pt x="-1774" y="411480"/>
                      <a:pt x="4153" y="0"/>
                    </a:cubicBezTo>
                  </a:path>
                </a:pathLst>
              </a:custGeom>
              <a:solidFill>
                <a:srgbClr val="FF3737"/>
              </a:solidFill>
              <a:ln>
                <a:solidFill>
                  <a:srgbClr val="FF37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orme libre 24"/>
              <p:cNvSpPr/>
              <p:nvPr/>
            </p:nvSpPr>
            <p:spPr>
              <a:xfrm flipH="1">
                <a:off x="2032000" y="2560320"/>
                <a:ext cx="254000" cy="3599384"/>
              </a:xfrm>
              <a:custGeom>
                <a:avLst/>
                <a:gdLst>
                  <a:gd name="connsiteX0" fmla="*/ 258153 w 258153"/>
                  <a:gd name="connsiteY0" fmla="*/ 2499360 h 2499360"/>
                  <a:gd name="connsiteX1" fmla="*/ 34633 w 258153"/>
                  <a:gd name="connsiteY1" fmla="*/ 1239520 h 2499360"/>
                  <a:gd name="connsiteX2" fmla="*/ 4153 w 258153"/>
                  <a:gd name="connsiteY2" fmla="*/ 0 h 249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53" h="2499360">
                    <a:moveTo>
                      <a:pt x="258153" y="2499360"/>
                    </a:moveTo>
                    <a:cubicBezTo>
                      <a:pt x="167559" y="2077720"/>
                      <a:pt x="76966" y="1656080"/>
                      <a:pt x="34633" y="1239520"/>
                    </a:cubicBezTo>
                    <a:cubicBezTo>
                      <a:pt x="-7700" y="822960"/>
                      <a:pt x="-1774" y="411480"/>
                      <a:pt x="4153" y="0"/>
                    </a:cubicBezTo>
                  </a:path>
                </a:pathLst>
              </a:custGeom>
              <a:solidFill>
                <a:srgbClr val="FF3737"/>
              </a:solidFill>
              <a:ln>
                <a:solidFill>
                  <a:srgbClr val="FF37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èze 26"/>
              <p:cNvSpPr/>
              <p:nvPr/>
            </p:nvSpPr>
            <p:spPr>
              <a:xfrm rot="10800000">
                <a:off x="1225203" y="2559769"/>
                <a:ext cx="1060793" cy="3599935"/>
              </a:xfrm>
              <a:prstGeom prst="trapezoid">
                <a:avLst/>
              </a:prstGeom>
              <a:solidFill>
                <a:srgbClr val="FF3737"/>
              </a:solidFill>
              <a:ln>
                <a:solidFill>
                  <a:srgbClr val="FF37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94755" y="3261360"/>
                <a:ext cx="538480" cy="289834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394117" y="1838960"/>
                <a:ext cx="733167" cy="720810"/>
              </a:xfrm>
              <a:prstGeom prst="rect">
                <a:avLst/>
              </a:prstGeom>
              <a:solidFill>
                <a:srgbClr val="FF37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Connecteur droit 30"/>
              <p:cNvCxnSpPr>
                <a:endCxn id="21" idx="2"/>
              </p:cNvCxnSpPr>
              <p:nvPr/>
            </p:nvCxnSpPr>
            <p:spPr>
              <a:xfrm flipV="1">
                <a:off x="1394117" y="1834840"/>
                <a:ext cx="0" cy="72493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>
                <a:stCxn id="21" idx="6"/>
              </p:cNvCxnSpPr>
              <p:nvPr/>
            </p:nvCxnSpPr>
            <p:spPr>
              <a:xfrm>
                <a:off x="2127284" y="1834840"/>
                <a:ext cx="0" cy="72493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3027680" y="2559769"/>
                <a:ext cx="619760" cy="32567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027680" y="3250649"/>
                <a:ext cx="619760" cy="325671"/>
              </a:xfrm>
              <a:prstGeom prst="rect">
                <a:avLst/>
              </a:prstGeom>
              <a:solidFill>
                <a:srgbClr val="FF373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3647440" y="2559769"/>
                <a:ext cx="16154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Fluid</a:t>
                </a:r>
                <a:r>
                  <a:rPr lang="fr-FR" dirty="0" smtClean="0"/>
                  <a:t> at room </a:t>
                </a:r>
                <a:r>
                  <a:rPr lang="fr-FR" dirty="0" err="1" smtClean="0"/>
                  <a:t>temperature</a:t>
                </a:r>
                <a:r>
                  <a:rPr lang="fr-FR" dirty="0" smtClean="0"/>
                  <a:t> </a:t>
                </a:r>
                <a:endParaRPr lang="en-GB" dirty="0"/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3657600" y="3228818"/>
                <a:ext cx="16052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Fluid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moved</a:t>
                </a:r>
                <a:r>
                  <a:rPr lang="fr-FR" dirty="0" smtClean="0"/>
                  <a:t> by the </a:t>
                </a:r>
                <a:r>
                  <a:rPr lang="fr-FR" dirty="0" err="1" smtClean="0"/>
                  <a:t>buoyancy</a:t>
                </a:r>
                <a:endParaRPr lang="en-GB" dirty="0"/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1198731" y="1084610"/>
                <a:ext cx="11305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err="1" smtClean="0"/>
                  <a:t>Outlet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outside</a:t>
                </a:r>
                <a:endParaRPr lang="en-GB" dirty="0"/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3006121" y="5478195"/>
                <a:ext cx="15610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Air </a:t>
                </a:r>
                <a:r>
                  <a:rPr lang="fr-FR" dirty="0" err="1" smtClean="0"/>
                  <a:t>suction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from</a:t>
                </a:r>
                <a:r>
                  <a:rPr lang="fr-FR" dirty="0" smtClean="0"/>
                  <a:t> the room</a:t>
                </a:r>
                <a:endParaRPr lang="en-GB" dirty="0"/>
              </a:p>
            </p:txBody>
          </p:sp>
        </p:grpSp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8232" y="2722604"/>
              <a:ext cx="5378786" cy="2560095"/>
            </a:xfrm>
            <a:prstGeom prst="rect">
              <a:avLst/>
            </a:prstGeom>
          </p:spPr>
        </p:pic>
        <p:sp>
          <p:nvSpPr>
            <p:cNvPr id="42" name="Flèche droite 41"/>
            <p:cNvSpPr/>
            <p:nvPr/>
          </p:nvSpPr>
          <p:spPr>
            <a:xfrm>
              <a:off x="5147456" y="4150203"/>
              <a:ext cx="863600" cy="44704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013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18" y="71207"/>
            <a:ext cx="2313433" cy="309246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0" r="28656"/>
          <a:stretch/>
        </p:blipFill>
        <p:spPr>
          <a:xfrm>
            <a:off x="3133264" y="71206"/>
            <a:ext cx="1493521" cy="309246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5" r="29517"/>
          <a:stretch/>
        </p:blipFill>
        <p:spPr>
          <a:xfrm>
            <a:off x="5283199" y="71206"/>
            <a:ext cx="1524001" cy="30924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7680" y="3495040"/>
            <a:ext cx="1788160" cy="32410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0080" y="6126480"/>
            <a:ext cx="1473200" cy="447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080" y="5039360"/>
            <a:ext cx="1473200" cy="98943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0080" y="4492678"/>
            <a:ext cx="1473200" cy="447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0080" y="3657600"/>
            <a:ext cx="1473200" cy="73543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46760" y="6299200"/>
            <a:ext cx="1259840" cy="2641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40080" y="6088390"/>
            <a:ext cx="147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1</a:t>
            </a:r>
            <a:endParaRPr lang="en-GB" sz="1100" dirty="0"/>
          </a:p>
        </p:txBody>
      </p:sp>
      <p:sp>
        <p:nvSpPr>
          <p:cNvPr id="26" name="Rectangle 25"/>
          <p:cNvSpPr/>
          <p:nvPr/>
        </p:nvSpPr>
        <p:spPr>
          <a:xfrm>
            <a:off x="746760" y="5384800"/>
            <a:ext cx="1259840" cy="63383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6760" y="4701640"/>
            <a:ext cx="1259840" cy="2279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46760" y="3962400"/>
            <a:ext cx="1259840" cy="4204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40080" y="5081275"/>
            <a:ext cx="147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2</a:t>
            </a:r>
            <a:endParaRPr lang="en-GB" sz="1100" dirty="0"/>
          </a:p>
        </p:txBody>
      </p:sp>
      <p:sp>
        <p:nvSpPr>
          <p:cNvPr id="30" name="ZoneTexte 29"/>
          <p:cNvSpPr txBox="1"/>
          <p:nvPr/>
        </p:nvSpPr>
        <p:spPr>
          <a:xfrm>
            <a:off x="640080" y="4470511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…</a:t>
            </a:r>
            <a:endParaRPr lang="en-GB" sz="1100" dirty="0"/>
          </a:p>
        </p:txBody>
      </p:sp>
      <p:sp>
        <p:nvSpPr>
          <p:cNvPr id="31" name="ZoneTexte 30"/>
          <p:cNvSpPr txBox="1"/>
          <p:nvPr/>
        </p:nvSpPr>
        <p:spPr>
          <a:xfrm>
            <a:off x="652780" y="367031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N</a:t>
            </a:r>
            <a:endParaRPr lang="en-GB" sz="1100" dirty="0"/>
          </a:p>
        </p:txBody>
      </p:sp>
      <p:sp>
        <p:nvSpPr>
          <p:cNvPr id="32" name="Double flèche horizontale 31"/>
          <p:cNvSpPr/>
          <p:nvPr/>
        </p:nvSpPr>
        <p:spPr>
          <a:xfrm>
            <a:off x="2763519" y="4939718"/>
            <a:ext cx="2536035" cy="2723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ZoneTexte 32"/>
          <p:cNvSpPr txBox="1"/>
          <p:nvPr/>
        </p:nvSpPr>
        <p:spPr>
          <a:xfrm>
            <a:off x="2758443" y="5246131"/>
            <a:ext cx="256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Equivalent thermal arrangement</a:t>
            </a:r>
            <a:endParaRPr lang="en-GB" sz="1400" dirty="0"/>
          </a:p>
        </p:txBody>
      </p:sp>
      <p:cxnSp>
        <p:nvCxnSpPr>
          <p:cNvPr id="37" name="Connecteur droit 36"/>
          <p:cNvCxnSpPr/>
          <p:nvPr/>
        </p:nvCxnSpPr>
        <p:spPr>
          <a:xfrm>
            <a:off x="2476851" y="3677920"/>
            <a:ext cx="40859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976880" y="3495040"/>
            <a:ext cx="268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Outer cabinet area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9" name="Connecteur droit 38"/>
          <p:cNvCxnSpPr/>
          <p:nvPr/>
        </p:nvCxnSpPr>
        <p:spPr>
          <a:xfrm>
            <a:off x="2476851" y="4023360"/>
            <a:ext cx="40859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2976880" y="3840480"/>
            <a:ext cx="268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Inner</a:t>
            </a:r>
            <a:r>
              <a:rPr lang="fr-FR" dirty="0" smtClean="0">
                <a:solidFill>
                  <a:schemeClr val="accent2"/>
                </a:solidFill>
              </a:rPr>
              <a:t> cabinet area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41" name="Connecteur droit 40"/>
          <p:cNvCxnSpPr/>
          <p:nvPr/>
        </p:nvCxnSpPr>
        <p:spPr>
          <a:xfrm>
            <a:off x="2487011" y="4368800"/>
            <a:ext cx="4085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2987040" y="4185920"/>
            <a:ext cx="268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Outer </a:t>
            </a:r>
            <a:r>
              <a:rPr lang="fr-FR" dirty="0" err="1" smtClean="0">
                <a:solidFill>
                  <a:srgbClr val="FF0000"/>
                </a:solidFill>
              </a:rPr>
              <a:t>heatsink</a:t>
            </a:r>
            <a:r>
              <a:rPr lang="fr-FR" dirty="0" smtClean="0">
                <a:solidFill>
                  <a:srgbClr val="FF0000"/>
                </a:solidFill>
              </a:rPr>
              <a:t> area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6949440" y="3490918"/>
            <a:ext cx="2099262" cy="3241040"/>
            <a:chOff x="5302684" y="3612838"/>
            <a:chExt cx="1788160" cy="3241040"/>
          </a:xfrm>
        </p:grpSpPr>
        <p:sp>
          <p:nvSpPr>
            <p:cNvPr id="36" name="Rectangle 35"/>
            <p:cNvSpPr/>
            <p:nvPr/>
          </p:nvSpPr>
          <p:spPr>
            <a:xfrm>
              <a:off x="5302684" y="3612838"/>
              <a:ext cx="1788160" cy="32410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455085" y="3779520"/>
              <a:ext cx="1473200" cy="2905760"/>
            </a:xfrm>
            <a:prstGeom prst="rect">
              <a:avLst/>
            </a:prstGeom>
            <a:solidFill>
              <a:schemeClr val="bg1"/>
            </a:solidFill>
            <a:ln w="25400" cmpd="sng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664198" y="4048174"/>
              <a:ext cx="1062809" cy="237431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7294880" y="3926254"/>
            <a:ext cx="138998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err="1" smtClean="0"/>
              <a:t>Emitter</a:t>
            </a:r>
            <a:r>
              <a:rPr lang="fr-FR" sz="1400" dirty="0" smtClean="0"/>
              <a:t> (</a:t>
            </a:r>
            <a:r>
              <a:rPr lang="fr-FR" sz="1400" dirty="0" err="1" smtClean="0"/>
              <a:t>heat</a:t>
            </a:r>
            <a:r>
              <a:rPr lang="fr-FR" sz="1400" dirty="0" smtClean="0"/>
              <a:t> </a:t>
            </a:r>
            <a:r>
              <a:rPr lang="fr-FR" sz="1400" dirty="0" err="1" smtClean="0"/>
              <a:t>sink</a:t>
            </a:r>
            <a:r>
              <a:rPr lang="fr-FR" sz="1400" dirty="0" smtClean="0"/>
              <a:t>):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Convective surface: </a:t>
            </a:r>
            <a:r>
              <a:rPr lang="fr-FR" sz="1000" b="1" i="1" dirty="0" err="1" smtClean="0"/>
              <a:t>A_conv_emitter</a:t>
            </a:r>
            <a:endParaRPr lang="fr-FR" sz="1000" b="1" i="1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Equivalente radiant surface: </a:t>
            </a:r>
            <a:r>
              <a:rPr lang="fr-FR" sz="1000" b="1" i="1" dirty="0" err="1" smtClean="0"/>
              <a:t>A_rad_emitter</a:t>
            </a:r>
            <a:endParaRPr lang="fr-FR" sz="1000" b="1" i="1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Equivalent </a:t>
            </a:r>
            <a:r>
              <a:rPr lang="fr-FR" sz="1000" dirty="0" err="1" smtClean="0"/>
              <a:t>emissivity</a:t>
            </a:r>
            <a:endParaRPr lang="fr-FR" sz="1000" b="1" i="1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Mass: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err="1" smtClean="0"/>
              <a:t>Internal</a:t>
            </a:r>
            <a:r>
              <a:rPr lang="fr-FR" sz="1000" dirty="0" smtClean="0"/>
              <a:t> </a:t>
            </a:r>
            <a:r>
              <a:rPr lang="fr-FR" sz="1000" dirty="0" err="1" smtClean="0"/>
              <a:t>heat</a:t>
            </a:r>
            <a:r>
              <a:rPr lang="fr-FR" sz="1000" dirty="0" smtClean="0"/>
              <a:t> </a:t>
            </a:r>
            <a:r>
              <a:rPr lang="fr-FR" sz="1000" dirty="0" err="1" smtClean="0"/>
              <a:t>load</a:t>
            </a:r>
            <a:endParaRPr lang="en-GB" sz="1000" dirty="0"/>
          </a:p>
        </p:txBody>
      </p:sp>
      <p:cxnSp>
        <p:nvCxnSpPr>
          <p:cNvPr id="12" name="Connecteur droit avec flèche 11"/>
          <p:cNvCxnSpPr>
            <a:stCxn id="43" idx="1"/>
            <a:endCxn id="17" idx="3"/>
          </p:cNvCxnSpPr>
          <p:nvPr/>
        </p:nvCxnSpPr>
        <p:spPr>
          <a:xfrm flipH="1" flipV="1">
            <a:off x="6758600" y="3758863"/>
            <a:ext cx="369756" cy="1351617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5483519" y="3481864"/>
            <a:ext cx="1275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Radiant-convective </a:t>
            </a:r>
            <a:r>
              <a:rPr lang="fr-FR" sz="1000" dirty="0" err="1" smtClean="0"/>
              <a:t>internal</a:t>
            </a:r>
            <a:r>
              <a:rPr lang="fr-FR" sz="1000" dirty="0" smtClean="0"/>
              <a:t> surface: </a:t>
            </a:r>
            <a:r>
              <a:rPr lang="fr-FR" sz="1000" b="1" i="1" dirty="0" err="1" smtClean="0"/>
              <a:t>A_in_casing</a:t>
            </a:r>
            <a:endParaRPr lang="en-GB" sz="1000" b="1" i="1" dirty="0"/>
          </a:p>
        </p:txBody>
      </p:sp>
      <p:sp>
        <p:nvSpPr>
          <p:cNvPr id="47" name="ZoneTexte 46"/>
          <p:cNvSpPr txBox="1"/>
          <p:nvPr/>
        </p:nvSpPr>
        <p:spPr>
          <a:xfrm>
            <a:off x="5466079" y="4142135"/>
            <a:ext cx="1275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Convective </a:t>
            </a:r>
            <a:r>
              <a:rPr lang="fr-FR" sz="1000" dirty="0" err="1" smtClean="0"/>
              <a:t>outer</a:t>
            </a:r>
            <a:r>
              <a:rPr lang="fr-FR" sz="1000" dirty="0" smtClean="0"/>
              <a:t> surface : </a:t>
            </a:r>
            <a:r>
              <a:rPr lang="fr-FR" sz="1000" b="1" i="1" dirty="0" err="1" smtClean="0"/>
              <a:t>A_conv_casing</a:t>
            </a:r>
            <a:endParaRPr lang="en-GB" sz="1000" b="1" i="1" dirty="0"/>
          </a:p>
        </p:txBody>
      </p:sp>
      <p:sp>
        <p:nvSpPr>
          <p:cNvPr id="48" name="ZoneTexte 47"/>
          <p:cNvSpPr txBox="1"/>
          <p:nvPr/>
        </p:nvSpPr>
        <p:spPr>
          <a:xfrm>
            <a:off x="5466079" y="4751735"/>
            <a:ext cx="1275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Equivalent radiant </a:t>
            </a:r>
            <a:r>
              <a:rPr lang="fr-FR" sz="1000" dirty="0" err="1" smtClean="0"/>
              <a:t>outer</a:t>
            </a:r>
            <a:r>
              <a:rPr lang="fr-FR" sz="1000" dirty="0" smtClean="0"/>
              <a:t> surface : </a:t>
            </a:r>
            <a:r>
              <a:rPr lang="fr-FR" sz="1000" b="1" i="1" dirty="0" err="1" smtClean="0"/>
              <a:t>A_rad_casing</a:t>
            </a:r>
            <a:endParaRPr lang="en-GB" sz="1000" b="1" i="1" dirty="0"/>
          </a:p>
        </p:txBody>
      </p:sp>
      <p:cxnSp>
        <p:nvCxnSpPr>
          <p:cNvPr id="19" name="Connecteur droit avec flèche 18"/>
          <p:cNvCxnSpPr>
            <a:stCxn id="47" idx="3"/>
            <a:endCxn id="36" idx="1"/>
          </p:cNvCxnSpPr>
          <p:nvPr/>
        </p:nvCxnSpPr>
        <p:spPr>
          <a:xfrm>
            <a:off x="6741160" y="4419134"/>
            <a:ext cx="208280" cy="69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48" idx="3"/>
            <a:endCxn id="36" idx="1"/>
          </p:cNvCxnSpPr>
          <p:nvPr/>
        </p:nvCxnSpPr>
        <p:spPr>
          <a:xfrm>
            <a:off x="6741160" y="5028734"/>
            <a:ext cx="208280" cy="82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6949440" y="3399478"/>
            <a:ext cx="2099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/>
              <a:t>Casing</a:t>
            </a:r>
            <a:endParaRPr lang="en-GB" sz="2000" b="1" i="1" dirty="0"/>
          </a:p>
        </p:txBody>
      </p:sp>
      <p:cxnSp>
        <p:nvCxnSpPr>
          <p:cNvPr id="49" name="Connecteur droit avec flèche 48"/>
          <p:cNvCxnSpPr/>
          <p:nvPr/>
        </p:nvCxnSpPr>
        <p:spPr>
          <a:xfrm flipV="1">
            <a:off x="7300565" y="3926254"/>
            <a:ext cx="0" cy="2372946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endCxn id="53" idx="3"/>
          </p:cNvCxnSpPr>
          <p:nvPr/>
        </p:nvCxnSpPr>
        <p:spPr>
          <a:xfrm flipH="1" flipV="1">
            <a:off x="6741160" y="5658654"/>
            <a:ext cx="553720" cy="640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5466079" y="5381655"/>
            <a:ext cx="1275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Characteristic</a:t>
            </a:r>
            <a:r>
              <a:rPr lang="fr-FR" sz="1000" dirty="0" smtClean="0"/>
              <a:t>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of </a:t>
            </a:r>
            <a:r>
              <a:rPr lang="fr-FR" sz="1000" dirty="0" err="1" smtClean="0"/>
              <a:t>emitter</a:t>
            </a:r>
            <a:r>
              <a:rPr lang="fr-FR" sz="1000" dirty="0" smtClean="0"/>
              <a:t>: </a:t>
            </a:r>
            <a:r>
              <a:rPr lang="fr-FR" sz="1000" b="1" i="1" dirty="0" err="1" smtClean="0"/>
              <a:t>Lc_emitter</a:t>
            </a:r>
            <a:endParaRPr lang="en-GB" sz="1000" b="1" i="1" dirty="0"/>
          </a:p>
        </p:txBody>
      </p:sp>
      <p:cxnSp>
        <p:nvCxnSpPr>
          <p:cNvPr id="56" name="Connecteur droit avec flèche 55"/>
          <p:cNvCxnSpPr/>
          <p:nvPr/>
        </p:nvCxnSpPr>
        <p:spPr>
          <a:xfrm flipH="1" flipV="1">
            <a:off x="8938865" y="3568755"/>
            <a:ext cx="1935" cy="308604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endCxn id="61" idx="3"/>
          </p:cNvCxnSpPr>
          <p:nvPr/>
        </p:nvCxnSpPr>
        <p:spPr>
          <a:xfrm flipH="1" flipV="1">
            <a:off x="6761506" y="6404693"/>
            <a:ext cx="2177360" cy="229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5486425" y="6204638"/>
            <a:ext cx="127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Characteristic</a:t>
            </a:r>
            <a:r>
              <a:rPr lang="fr-FR" sz="1000" dirty="0" smtClean="0"/>
              <a:t>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of casing: </a:t>
            </a:r>
            <a:r>
              <a:rPr lang="fr-FR" sz="1000" b="1" i="1" dirty="0" err="1" smtClean="0"/>
              <a:t>Lc_casing</a:t>
            </a:r>
            <a:endParaRPr lang="en-GB" sz="1000" b="1" i="1" dirty="0"/>
          </a:p>
        </p:txBody>
      </p:sp>
    </p:spTree>
    <p:extLst>
      <p:ext uri="{BB962C8B-B14F-4D97-AF65-F5344CB8AC3E}">
        <p14:creationId xmlns:p14="http://schemas.microsoft.com/office/powerpoint/2010/main" val="381723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" y="3495040"/>
            <a:ext cx="1788160" cy="32410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40080" y="6126480"/>
            <a:ext cx="1473200" cy="447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080" y="5039360"/>
            <a:ext cx="1473200" cy="98943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" y="4492678"/>
            <a:ext cx="1473200" cy="447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80" y="3657600"/>
            <a:ext cx="1473200" cy="73543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6760" y="6299200"/>
            <a:ext cx="1259840" cy="2641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0080" y="6088390"/>
            <a:ext cx="147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1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746760" y="5384800"/>
            <a:ext cx="1259840" cy="63383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60" y="4701640"/>
            <a:ext cx="1259840" cy="2279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760" y="3962400"/>
            <a:ext cx="1259840" cy="4204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Heatsink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40080" y="5081275"/>
            <a:ext cx="147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2</a:t>
            </a:r>
            <a:endParaRPr lang="en-GB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40080" y="4470511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…</a:t>
            </a:r>
            <a:endParaRPr lang="en-GB" sz="11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52780" y="367031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Block N</a:t>
            </a:r>
            <a:endParaRPr lang="en-GB" sz="1100" dirty="0"/>
          </a:p>
        </p:txBody>
      </p:sp>
      <p:sp>
        <p:nvSpPr>
          <p:cNvPr id="17" name="Double flèche horizontale 16"/>
          <p:cNvSpPr/>
          <p:nvPr/>
        </p:nvSpPr>
        <p:spPr>
          <a:xfrm>
            <a:off x="2763519" y="4939718"/>
            <a:ext cx="2536035" cy="2723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17"/>
          <p:cNvSpPr txBox="1"/>
          <p:nvPr/>
        </p:nvSpPr>
        <p:spPr>
          <a:xfrm>
            <a:off x="2758443" y="5246131"/>
            <a:ext cx="256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Equivalent thermal arrangement</a:t>
            </a:r>
            <a:endParaRPr lang="en-GB" sz="1400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2696985" y="3677920"/>
            <a:ext cx="40859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197015" y="3495040"/>
            <a:ext cx="204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Outer cabinet area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2696985" y="4023360"/>
            <a:ext cx="40859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197014" y="3840480"/>
            <a:ext cx="211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Inner</a:t>
            </a:r>
            <a:r>
              <a:rPr lang="fr-FR" dirty="0" smtClean="0">
                <a:solidFill>
                  <a:schemeClr val="accent2"/>
                </a:solidFill>
              </a:rPr>
              <a:t> cabinet area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2707145" y="4368800"/>
            <a:ext cx="4085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3207174" y="4185920"/>
            <a:ext cx="210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Outer </a:t>
            </a:r>
            <a:r>
              <a:rPr lang="fr-FR" dirty="0" err="1" smtClean="0">
                <a:solidFill>
                  <a:srgbClr val="FF0000"/>
                </a:solidFill>
              </a:rPr>
              <a:t>heatsink</a:t>
            </a:r>
            <a:r>
              <a:rPr lang="fr-FR" dirty="0" smtClean="0">
                <a:solidFill>
                  <a:srgbClr val="FF0000"/>
                </a:solidFill>
              </a:rPr>
              <a:t> area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5797973" y="3490918"/>
            <a:ext cx="2099262" cy="3241040"/>
            <a:chOff x="5302684" y="3612838"/>
            <a:chExt cx="1788160" cy="3241040"/>
          </a:xfrm>
        </p:grpSpPr>
        <p:sp>
          <p:nvSpPr>
            <p:cNvPr id="26" name="Rectangle 25"/>
            <p:cNvSpPr/>
            <p:nvPr/>
          </p:nvSpPr>
          <p:spPr>
            <a:xfrm>
              <a:off x="5302684" y="3612838"/>
              <a:ext cx="1788160" cy="32410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55085" y="3779520"/>
              <a:ext cx="1473200" cy="2905760"/>
            </a:xfrm>
            <a:prstGeom prst="rect">
              <a:avLst/>
            </a:prstGeom>
            <a:solidFill>
              <a:schemeClr val="bg1"/>
            </a:solidFill>
            <a:ln w="25400" cmpd="sng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664198" y="4048174"/>
              <a:ext cx="1062809" cy="237431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6143413" y="3926254"/>
            <a:ext cx="13899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err="1" smtClean="0"/>
              <a:t>Emitter</a:t>
            </a:r>
            <a:r>
              <a:rPr lang="fr-FR" sz="1400" dirty="0" smtClean="0"/>
              <a:t> (</a:t>
            </a:r>
            <a:r>
              <a:rPr lang="fr-FR" sz="1400" dirty="0" err="1" smtClean="0"/>
              <a:t>heat</a:t>
            </a:r>
            <a:r>
              <a:rPr lang="fr-FR" sz="1400" dirty="0" smtClean="0"/>
              <a:t> </a:t>
            </a:r>
            <a:r>
              <a:rPr lang="fr-FR" sz="1400" dirty="0" err="1" smtClean="0"/>
              <a:t>sink</a:t>
            </a:r>
            <a:r>
              <a:rPr lang="fr-FR" sz="1400" dirty="0" smtClean="0"/>
              <a:t>):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Convective surface </a:t>
            </a:r>
            <a:endParaRPr lang="fr-FR" sz="1000" b="1" i="1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Equivalente radiant surface</a:t>
            </a:r>
            <a:endParaRPr lang="fr-FR" sz="1000" b="1" i="1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Equivalent </a:t>
            </a:r>
            <a:r>
              <a:rPr lang="fr-FR" sz="1000" dirty="0" err="1" smtClean="0"/>
              <a:t>emissivity</a:t>
            </a:r>
            <a:endParaRPr lang="fr-FR" sz="1000" b="1" i="1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smtClean="0"/>
              <a:t>Mass: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000" dirty="0" err="1" smtClean="0"/>
              <a:t>Internal</a:t>
            </a:r>
            <a:r>
              <a:rPr lang="fr-FR" sz="1000" dirty="0" smtClean="0"/>
              <a:t> </a:t>
            </a:r>
            <a:r>
              <a:rPr lang="fr-FR" sz="1000" dirty="0" err="1" smtClean="0"/>
              <a:t>heat</a:t>
            </a:r>
            <a:r>
              <a:rPr lang="fr-FR" sz="1000" dirty="0" smtClean="0"/>
              <a:t> </a:t>
            </a:r>
            <a:r>
              <a:rPr lang="fr-FR" sz="1000" dirty="0" err="1" smtClean="0"/>
              <a:t>load</a:t>
            </a:r>
            <a:endParaRPr lang="en-GB" sz="1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797973" y="3399478"/>
            <a:ext cx="2099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/>
              <a:t>Casing</a:t>
            </a:r>
            <a:endParaRPr lang="en-GB" sz="2000" b="1" i="1" dirty="0"/>
          </a:p>
        </p:txBody>
      </p:sp>
    </p:spTree>
    <p:extLst>
      <p:ext uri="{BB962C8B-B14F-4D97-AF65-F5344CB8AC3E}">
        <p14:creationId xmlns:p14="http://schemas.microsoft.com/office/powerpoint/2010/main" val="421978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2873</TotalTime>
  <Words>179</Words>
  <Application>Microsoft Office PowerPoint</Application>
  <PresentationFormat>Grand écran</PresentationFormat>
  <Paragraphs>82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MARSOLLIER Felix</dc:creator>
  <cp:lastModifiedBy>MARSOLLIER Felix</cp:lastModifiedBy>
  <cp:revision>55</cp:revision>
  <dcterms:created xsi:type="dcterms:W3CDTF">2019-07-15T14:50:35Z</dcterms:created>
  <dcterms:modified xsi:type="dcterms:W3CDTF">2020-12-07T11:49:52Z</dcterms:modified>
</cp:coreProperties>
</file>